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5" r:id="rId4"/>
    <p:sldId id="262" r:id="rId5"/>
    <p:sldId id="269" r:id="rId6"/>
    <p:sldId id="270" r:id="rId7"/>
    <p:sldId id="273" r:id="rId8"/>
    <p:sldId id="271" r:id="rId9"/>
    <p:sldId id="272" r:id="rId10"/>
    <p:sldId id="263" r:id="rId11"/>
    <p:sldId id="26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1" d="100"/>
          <a:sy n="81" d="100"/>
        </p:scale>
        <p:origin x="-104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C2757CD-2496-45E2-85F6-FCF6F8C01F1B}" type="datetimeFigureOut">
              <a:rPr lang="en-US" smtClean="0"/>
              <a:t>7/10/2021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8943B0-31F1-4C77-A865-F32A42D4ED89}"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C2757CD-2496-45E2-85F6-FCF6F8C01F1B}" type="datetimeFigureOut">
              <a:rPr lang="en-US" smtClean="0"/>
              <a:t>7/10/2021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8943B0-31F1-4C77-A865-F32A42D4ED89}"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2757CD-2496-45E2-85F6-FCF6F8C01F1B}" type="datetimeFigureOut">
              <a:rPr lang="en-US" smtClean="0"/>
              <a:t>7/10/2021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8943B0-31F1-4C77-A865-F32A42D4ED89}"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C2757CD-2496-45E2-85F6-FCF6F8C01F1B}" type="datetimeFigureOut">
              <a:rPr lang="en-US" smtClean="0"/>
              <a:t>7/10/2021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F8943B0-31F1-4C77-A865-F32A42D4ED89}"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C2757CD-2496-45E2-85F6-FCF6F8C01F1B}" type="datetimeFigureOut">
              <a:rPr lang="en-US" smtClean="0"/>
              <a:t>7/10/2021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F8943B0-31F1-4C77-A865-F32A42D4ED89}"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C2757CD-2496-45E2-85F6-FCF6F8C01F1B}" type="datetimeFigureOut">
              <a:rPr lang="en-US" smtClean="0"/>
              <a:t>7/10/2021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F8943B0-31F1-4C77-A865-F32A42D4ED89}"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2757CD-2496-45E2-85F6-FCF6F8C01F1B}" type="datetimeFigureOut">
              <a:rPr lang="en-US" smtClean="0"/>
              <a:t>7/10/2021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F8943B0-31F1-4C77-A865-F32A42D4ED89}"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2757CD-2496-45E2-85F6-FCF6F8C01F1B}" type="datetimeFigureOut">
              <a:rPr lang="en-US" smtClean="0"/>
              <a:t>7/10/2021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F8943B0-31F1-4C77-A865-F32A42D4ED89}"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2757CD-2496-45E2-85F6-FCF6F8C01F1B}" type="datetimeFigureOut">
              <a:rPr lang="en-US" smtClean="0"/>
              <a:t>7/10/2021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F8943B0-31F1-4C77-A865-F32A42D4ED89}"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C2757CD-2496-45E2-85F6-FCF6F8C01F1B}" type="datetimeFigureOut">
              <a:rPr lang="en-US" smtClean="0"/>
              <a:t>7/10/2021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8943B0-31F1-4C77-A865-F32A42D4ED89}"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C2757CD-2496-45E2-85F6-FCF6F8C01F1B}" type="datetimeFigureOut">
              <a:rPr lang="en-US" smtClean="0"/>
              <a:t>7/10/2021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8943B0-31F1-4C77-A865-F32A42D4ED89}"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2757CD-2496-45E2-85F6-FCF6F8C01F1B}" type="datetimeFigureOut">
              <a:rPr lang="en-US" smtClean="0"/>
              <a:t>7/10/2021</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8943B0-31F1-4C77-A865-F32A42D4ED89}"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ERI SILK WORM</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fontScale="70000" lnSpcReduction="20000"/>
          </a:bodyPr>
          <a:lstStyle/>
          <a:p>
            <a:pPr algn="just"/>
            <a:r>
              <a:rPr lang="en-IN" dirty="0" smtClean="0"/>
              <a:t>Silk production has a long history. Silk was discovered by </a:t>
            </a:r>
            <a:r>
              <a:rPr lang="en-IN" dirty="0" err="1" smtClean="0"/>
              <a:t>Xilingji</a:t>
            </a:r>
            <a:r>
              <a:rPr lang="en-IN" dirty="0" smtClean="0"/>
              <a:t> (</a:t>
            </a:r>
            <a:r>
              <a:rPr lang="en-IN" dirty="0" err="1" smtClean="0"/>
              <a:t>Hsi</a:t>
            </a:r>
            <a:r>
              <a:rPr lang="en-IN" dirty="0" smtClean="0"/>
              <a:t>-ling-chi), wife of China’s 3rd Emperor, </a:t>
            </a:r>
            <a:r>
              <a:rPr lang="en-IN" dirty="0" err="1" smtClean="0"/>
              <a:t>Huangdi</a:t>
            </a:r>
            <a:r>
              <a:rPr lang="en-IN" dirty="0" smtClean="0"/>
              <a:t> (Hoang-Ti), in 2640 B.C. While making tea, </a:t>
            </a:r>
            <a:r>
              <a:rPr lang="en-IN" dirty="0" err="1" smtClean="0"/>
              <a:t>Xilingji</a:t>
            </a:r>
            <a:r>
              <a:rPr lang="en-IN" dirty="0" smtClean="0"/>
              <a:t> accidentally dropped a silkworm cocoon into a cup of hot water and found that the silk </a:t>
            </a:r>
            <a:r>
              <a:rPr lang="en-IN" dirty="0" err="1" smtClean="0"/>
              <a:t>fiber</a:t>
            </a:r>
            <a:r>
              <a:rPr lang="en-IN" dirty="0" smtClean="0"/>
              <a:t> could be loosened and unwound. </a:t>
            </a:r>
            <a:r>
              <a:rPr lang="en-IN" dirty="0" err="1" smtClean="0"/>
              <a:t>Fibers</a:t>
            </a:r>
            <a:r>
              <a:rPr lang="en-IN" dirty="0" smtClean="0"/>
              <a:t> from several cocoons could be twisted together to make a thread that was strong enough to be woven into cloth. </a:t>
            </a:r>
          </a:p>
          <a:p>
            <a:pPr algn="just"/>
            <a:r>
              <a:rPr lang="en-IN" dirty="0" smtClean="0"/>
              <a:t>Thereafter, </a:t>
            </a:r>
            <a:r>
              <a:rPr lang="en-IN" dirty="0" err="1" smtClean="0"/>
              <a:t>Hsiling</a:t>
            </a:r>
            <a:r>
              <a:rPr lang="en-IN" dirty="0" smtClean="0"/>
              <a:t> chi discovered not only the means of raising silk worms, but also the manners of reeling silk and of employing it to make garments. Later sericulture spread throughout China, and silk became a precious commodity, highly sought after by other countries. </a:t>
            </a:r>
          </a:p>
          <a:p>
            <a:pPr algn="just"/>
            <a:r>
              <a:rPr lang="en-IN" dirty="0" smtClean="0"/>
              <a:t>Demand for this exotic fabric eventually created the lucrative trade route, the historically famous Silk Road or Silk Route named after its most important commodity. This road helped in taking silk westward and bringing gold, silver and wool to the East. With the mulberry silk moth native to China, the Chinese had a monopoly on the world's silk production. </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6143668"/>
          </a:xfrm>
        </p:spPr>
        <p:txBody>
          <a:bodyPr>
            <a:normAutofit fontScale="47500" lnSpcReduction="20000"/>
          </a:bodyPr>
          <a:lstStyle/>
          <a:p>
            <a:pPr algn="just"/>
            <a:r>
              <a:rPr lang="en-IN" dirty="0" smtClean="0"/>
              <a:t>Silk and Its Use:</a:t>
            </a:r>
          </a:p>
          <a:p>
            <a:pPr algn="just"/>
            <a:r>
              <a:rPr lang="en-IN" dirty="0" smtClean="0"/>
              <a:t>1. Properties of the silk: Silk contains 70-75% fibroin and 25-30% </a:t>
            </a:r>
            <a:r>
              <a:rPr lang="en-IN" dirty="0" err="1" smtClean="0"/>
              <a:t>sericin</a:t>
            </a:r>
            <a:r>
              <a:rPr lang="en-IN" dirty="0" smtClean="0"/>
              <a:t> protein. The biochemical composition of fibroin can be represented by the formula C15H23N5O6. It has the characteristic appearance of pure silk with pearly lustre. It is insoluble in water, ether or alcohol, but dissolves in concentrated alkaline solutions, mineral acids, and glacial acetic acid and in </a:t>
            </a:r>
            <a:r>
              <a:rPr lang="en-IN" dirty="0" err="1" smtClean="0"/>
              <a:t>ammoniacal</a:t>
            </a:r>
            <a:r>
              <a:rPr lang="en-IN" dirty="0" smtClean="0"/>
              <a:t> solution of oxides of copper. </a:t>
            </a:r>
            <a:r>
              <a:rPr lang="en-IN" dirty="0" err="1" smtClean="0"/>
              <a:t>Sericin</a:t>
            </a:r>
            <a:r>
              <a:rPr lang="en-IN" dirty="0" smtClean="0"/>
              <a:t>, a gummy covering of the </a:t>
            </a:r>
            <a:r>
              <a:rPr lang="en-IN" dirty="0" err="1" smtClean="0"/>
              <a:t>fiber</a:t>
            </a:r>
            <a:r>
              <a:rPr lang="en-IN" dirty="0" smtClean="0"/>
              <a:t> is a gelatinous body which dissolves readily in warm soapy solutions and in hot water, which on cooling forms a jelly with even as little as 1% of the substance. It is precipitated as a white powder from hot solutions by alcohol. Its chemical formula is C15H25N5O8. It can be dyed before or after it has been woven into a cloth. The weight in gram of 900m long silk filaments is called a denier which represents size of silk filament. </a:t>
            </a:r>
          </a:p>
          <a:p>
            <a:pPr algn="just"/>
            <a:r>
              <a:rPr lang="en-IN" dirty="0" smtClean="0"/>
              <a:t>Silk has following peculiar properties: - </a:t>
            </a:r>
          </a:p>
          <a:p>
            <a:pPr algn="just"/>
            <a:r>
              <a:rPr lang="en-IN" dirty="0" smtClean="0"/>
              <a:t>1. Natural colour of Mulberry silk is white , yellow or yellowish green; that of </a:t>
            </a:r>
            <a:r>
              <a:rPr lang="en-IN" dirty="0" err="1" smtClean="0"/>
              <a:t>Tasar</a:t>
            </a:r>
            <a:r>
              <a:rPr lang="en-IN" dirty="0" smtClean="0"/>
              <a:t> brown; of </a:t>
            </a:r>
            <a:r>
              <a:rPr lang="en-IN" dirty="0" err="1" smtClean="0"/>
              <a:t>Muga</a:t>
            </a:r>
            <a:r>
              <a:rPr lang="en-IN" dirty="0" smtClean="0"/>
              <a:t>, light brown or golden; and of </a:t>
            </a:r>
            <a:r>
              <a:rPr lang="en-IN" dirty="0" err="1" smtClean="0"/>
              <a:t>Eri</a:t>
            </a:r>
            <a:r>
              <a:rPr lang="en-IN" dirty="0" smtClean="0"/>
              <a:t>, brick red or creamy white or light brown</a:t>
            </a:r>
          </a:p>
          <a:p>
            <a:pPr algn="just"/>
            <a:r>
              <a:rPr lang="en-IN" dirty="0" smtClean="0"/>
              <a:t>. 2. Silk has all desirable qualities of textile fibres, viz. strength, elasticity, softness, coolness, and affinity to dyes. The silk fibre is exceptionally strong having a breaking strength of 65,000-lbs/sq. inch. </a:t>
            </a:r>
          </a:p>
          <a:p>
            <a:pPr algn="just"/>
            <a:r>
              <a:rPr lang="en-IN" dirty="0" smtClean="0"/>
              <a:t>3. Silk fibre can elongate 20% of original length before breaking. </a:t>
            </a:r>
          </a:p>
          <a:p>
            <a:pPr algn="just"/>
            <a:r>
              <a:rPr lang="en-IN" dirty="0" smtClean="0"/>
              <a:t>4. Density is 1.3-1.37g/cm3  </a:t>
            </a:r>
          </a:p>
          <a:p>
            <a:pPr algn="just"/>
            <a:r>
              <a:rPr lang="en-IN" dirty="0" smtClean="0"/>
              <a:t>5. Natural silk is hygroscopic and gains moisture up to 11%. </a:t>
            </a:r>
          </a:p>
          <a:p>
            <a:pPr algn="just"/>
            <a:r>
              <a:rPr lang="en-IN" dirty="0" smtClean="0"/>
              <a:t>6. Silk is poor conductor of heat and electricity. However, under friction, it produces static electricity. Silk is sensitive to light and UV- rays. </a:t>
            </a:r>
          </a:p>
          <a:p>
            <a:pPr algn="just"/>
            <a:r>
              <a:rPr lang="en-IN" dirty="0" smtClean="0"/>
              <a:t>7. Silk fibre can be heated to higher temperature without damage. It becomes pale yellow at 110o C in 15 minutes and disintegrates at 165 degree C.</a:t>
            </a:r>
          </a:p>
          <a:p>
            <a:pPr algn="just"/>
            <a:r>
              <a:rPr lang="en-IN" dirty="0" smtClean="0"/>
              <a:t> 8. On burning it produces a deadly hydrocyanic gas. </a:t>
            </a: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6072230"/>
          </a:xfrm>
        </p:spPr>
        <p:txBody>
          <a:bodyPr>
            <a:normAutofit fontScale="47500" lnSpcReduction="20000"/>
          </a:bodyPr>
          <a:lstStyle/>
          <a:p>
            <a:pPr algn="just"/>
            <a:r>
              <a:rPr lang="en-IN" dirty="0" smtClean="0"/>
              <a:t>Use of silk: </a:t>
            </a:r>
          </a:p>
          <a:p>
            <a:pPr algn="just"/>
            <a:r>
              <a:rPr lang="en-IN" dirty="0" smtClean="0"/>
              <a:t>Silk is used in the manufacture of following articles:  Garments in various weaves like plain, crepe, georgette and velvet.  Knitted goods such as vests, gloves, socks, stockings.  Silk is dyed and printed to prepare ornamented fabrics for </a:t>
            </a:r>
            <a:r>
              <a:rPr lang="en-IN" dirty="0" err="1" smtClean="0"/>
              <a:t>saries</a:t>
            </a:r>
            <a:r>
              <a:rPr lang="en-IN" dirty="0" smtClean="0"/>
              <a:t>, </a:t>
            </a:r>
            <a:r>
              <a:rPr lang="en-IN" dirty="0" err="1" smtClean="0"/>
              <a:t>ghagras</a:t>
            </a:r>
            <a:r>
              <a:rPr lang="en-IN" dirty="0" smtClean="0"/>
              <a:t>, </a:t>
            </a:r>
            <a:r>
              <a:rPr lang="en-IN" dirty="0" err="1" smtClean="0"/>
              <a:t>lehengas</a:t>
            </a:r>
            <a:r>
              <a:rPr lang="en-IN" dirty="0" smtClean="0"/>
              <a:t> and </a:t>
            </a:r>
            <a:r>
              <a:rPr lang="en-IN" dirty="0" err="1" smtClean="0"/>
              <a:t>dupattas</a:t>
            </a:r>
            <a:r>
              <a:rPr lang="en-IN" dirty="0" smtClean="0"/>
              <a:t>.  Jackets, shawls and wrappers.  Caps, handkerchiefs, scarves, dhotis, turbans.  Quilts, bedcovers, cushions, table-cloths and curtains generally from </a:t>
            </a:r>
            <a:r>
              <a:rPr lang="en-IN" dirty="0" err="1" smtClean="0"/>
              <a:t>Erisilk</a:t>
            </a:r>
            <a:r>
              <a:rPr lang="en-IN" dirty="0" smtClean="0"/>
              <a:t> or spun silk.  Parachutes and parachute cords.  Fishing lines.  Sieve for flour mills.  Insulation coil for electric and telephone wire.  Tyres of racing cars.  Artillery gunpowder.  Surgical sutures. </a:t>
            </a:r>
          </a:p>
          <a:p>
            <a:pPr algn="just"/>
            <a:r>
              <a:rPr lang="en-IN" dirty="0" smtClean="0"/>
              <a:t>The silk produced by </a:t>
            </a:r>
            <a:r>
              <a:rPr lang="en-IN" dirty="0" err="1" smtClean="0"/>
              <a:t>Philosamia</a:t>
            </a:r>
            <a:r>
              <a:rPr lang="en-IN" dirty="0" smtClean="0"/>
              <a:t> </a:t>
            </a:r>
            <a:r>
              <a:rPr lang="en-IN" dirty="0" err="1" smtClean="0"/>
              <a:t>ricini</a:t>
            </a:r>
            <a:r>
              <a:rPr lang="en-IN" dirty="0" smtClean="0"/>
              <a:t> is called </a:t>
            </a:r>
            <a:r>
              <a:rPr lang="en-IN" dirty="0" err="1" smtClean="0"/>
              <a:t>Eri</a:t>
            </a:r>
            <a:r>
              <a:rPr lang="en-IN" dirty="0" smtClean="0"/>
              <a:t> silk.</a:t>
            </a:r>
          </a:p>
          <a:p>
            <a:pPr algn="just"/>
            <a:r>
              <a:rPr lang="en-IN" dirty="0" smtClean="0"/>
              <a:t> The distribution of </a:t>
            </a:r>
            <a:r>
              <a:rPr lang="en-IN" dirty="0" err="1" smtClean="0"/>
              <a:t>Eri</a:t>
            </a:r>
            <a:r>
              <a:rPr lang="en-IN" dirty="0" smtClean="0"/>
              <a:t> silk worm is confined to Assam and bordering districts of West Bengal. The </a:t>
            </a:r>
            <a:r>
              <a:rPr lang="en-IN" dirty="0" err="1" smtClean="0"/>
              <a:t>Eri</a:t>
            </a:r>
            <a:r>
              <a:rPr lang="en-IN" dirty="0" smtClean="0"/>
              <a:t> silkworm is </a:t>
            </a:r>
            <a:r>
              <a:rPr lang="en-IN" dirty="0" err="1" smtClean="0"/>
              <a:t>multivoltine</a:t>
            </a:r>
            <a:r>
              <a:rPr lang="en-IN" dirty="0" smtClean="0"/>
              <a:t> and reared indoors 5-6 times a year. Optimum conditions required are 24- 28o C temperature and 85-90% humidity. Adult moths emerge from morning to mid day; males emerge earlier than the females. After an hour of emergence mating occurs and continues till evening. Males are then separated. Both male and female have brown (chocolate), black or green coloured wings with white crescent markings and woolly white abdomen. The male is smaller than female and bear bushy antennae and narrow abdomen. </a:t>
            </a:r>
            <a:r>
              <a:rPr lang="en-IN" dirty="0" err="1" smtClean="0"/>
              <a:t>Eri</a:t>
            </a:r>
            <a:r>
              <a:rPr lang="en-IN" dirty="0" smtClean="0"/>
              <a:t> worms are </a:t>
            </a:r>
            <a:r>
              <a:rPr lang="en-IN" dirty="0" err="1" smtClean="0"/>
              <a:t>polyphagous</a:t>
            </a:r>
            <a:r>
              <a:rPr lang="en-IN" dirty="0" smtClean="0"/>
              <a:t> having primary as well as secondary food plants (hosts). Primary food plants are </a:t>
            </a:r>
            <a:r>
              <a:rPr lang="en-IN" dirty="0" err="1" smtClean="0"/>
              <a:t>Ricinus</a:t>
            </a:r>
            <a:r>
              <a:rPr lang="en-IN" dirty="0" smtClean="0"/>
              <a:t> </a:t>
            </a:r>
            <a:r>
              <a:rPr lang="en-IN" dirty="0" err="1" smtClean="0"/>
              <a:t>communis</a:t>
            </a:r>
            <a:r>
              <a:rPr lang="en-IN" dirty="0" smtClean="0"/>
              <a:t> (Vern. Castor) and </a:t>
            </a:r>
            <a:r>
              <a:rPr lang="en-IN" dirty="0" err="1" smtClean="0"/>
              <a:t>Heteropenax</a:t>
            </a:r>
            <a:r>
              <a:rPr lang="en-IN" dirty="0" smtClean="0"/>
              <a:t> </a:t>
            </a:r>
            <a:r>
              <a:rPr lang="en-IN" dirty="0" err="1" smtClean="0"/>
              <a:t>fragrans</a:t>
            </a:r>
            <a:r>
              <a:rPr lang="en-IN" dirty="0" smtClean="0"/>
              <a:t> (Vern. </a:t>
            </a:r>
            <a:r>
              <a:rPr lang="en-IN" dirty="0" err="1" smtClean="0"/>
              <a:t>Kasseru</a:t>
            </a:r>
            <a:r>
              <a:rPr lang="en-IN" dirty="0" smtClean="0"/>
              <a:t>). Castor plants are of two varieties; the green leaved and violet leaved. Both are equally suitable for feeding the </a:t>
            </a:r>
            <a:r>
              <a:rPr lang="en-IN" dirty="0" err="1" smtClean="0"/>
              <a:t>Eri</a:t>
            </a:r>
            <a:r>
              <a:rPr lang="en-IN" dirty="0" smtClean="0"/>
              <a:t> silkworms. These plants are grown by seed sowing. </a:t>
            </a:r>
            <a:r>
              <a:rPr lang="en-IN" dirty="0" err="1" smtClean="0"/>
              <a:t>Kasseru</a:t>
            </a:r>
            <a:r>
              <a:rPr lang="en-IN" dirty="0" smtClean="0"/>
              <a:t> grows wild but may be cultivated as regular plantations on embankments around homestead land. It is grown by seed sowing and also </a:t>
            </a:r>
            <a:r>
              <a:rPr lang="en-IN" dirty="0" err="1" smtClean="0"/>
              <a:t>vegetatively</a:t>
            </a:r>
            <a:r>
              <a:rPr lang="en-IN" dirty="0" smtClean="0"/>
              <a:t> by stem cuttings. The secondary food plants are </a:t>
            </a:r>
            <a:r>
              <a:rPr lang="en-IN" dirty="0" err="1" smtClean="0"/>
              <a:t>Manihot</a:t>
            </a:r>
            <a:r>
              <a:rPr lang="en-IN" dirty="0" smtClean="0"/>
              <a:t> </a:t>
            </a:r>
            <a:r>
              <a:rPr lang="en-IN" dirty="0" err="1" smtClean="0"/>
              <a:t>utilissima</a:t>
            </a:r>
            <a:r>
              <a:rPr lang="en-IN" dirty="0" smtClean="0"/>
              <a:t> (Vern. Tapioca), </a:t>
            </a:r>
            <a:r>
              <a:rPr lang="en-IN" dirty="0" err="1" smtClean="0"/>
              <a:t>Evodia</a:t>
            </a:r>
            <a:r>
              <a:rPr lang="en-IN" dirty="0" smtClean="0"/>
              <a:t> </a:t>
            </a:r>
            <a:r>
              <a:rPr lang="en-IN" dirty="0" err="1" smtClean="0"/>
              <a:t>flaxinifola</a:t>
            </a:r>
            <a:r>
              <a:rPr lang="en-IN" dirty="0" smtClean="0"/>
              <a:t> (Vern. </a:t>
            </a:r>
            <a:r>
              <a:rPr lang="en-IN" dirty="0" err="1" smtClean="0"/>
              <a:t>Payam</a:t>
            </a:r>
            <a:r>
              <a:rPr lang="en-IN" dirty="0" smtClean="0"/>
              <a:t>), </a:t>
            </a:r>
            <a:r>
              <a:rPr lang="en-IN" dirty="0" err="1" smtClean="0"/>
              <a:t>Plumeria</a:t>
            </a:r>
            <a:r>
              <a:rPr lang="en-IN" dirty="0" smtClean="0"/>
              <a:t> </a:t>
            </a:r>
            <a:r>
              <a:rPr lang="en-IN" dirty="0" err="1" smtClean="0"/>
              <a:t>acutifolia</a:t>
            </a:r>
            <a:r>
              <a:rPr lang="en-IN" dirty="0" smtClean="0"/>
              <a:t> (Vern. Plum) and </a:t>
            </a:r>
            <a:r>
              <a:rPr lang="en-IN" dirty="0" err="1" smtClean="0"/>
              <a:t>Carica</a:t>
            </a:r>
            <a:r>
              <a:rPr lang="en-IN" dirty="0" smtClean="0"/>
              <a:t> papaya (Vern. Papaya)</a:t>
            </a: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768997"/>
          </a:xfrm>
        </p:spPr>
        <p:txBody>
          <a:bodyPr>
            <a:normAutofit fontScale="92500" lnSpcReduction="20000"/>
          </a:bodyPr>
          <a:lstStyle/>
          <a:p>
            <a:pPr algn="just" fontAlgn="base"/>
            <a:r>
              <a:rPr lang="en-IN" b="1" dirty="0"/>
              <a:t>Life history:</a:t>
            </a:r>
            <a:endParaRPr lang="en-IN" dirty="0"/>
          </a:p>
          <a:p>
            <a:pPr algn="just" fontAlgn="base"/>
            <a:r>
              <a:rPr lang="en-IN" dirty="0"/>
              <a:t>The </a:t>
            </a:r>
            <a:r>
              <a:rPr lang="en-IN" dirty="0" err="1"/>
              <a:t>eri</a:t>
            </a:r>
            <a:r>
              <a:rPr lang="en-IN" dirty="0"/>
              <a:t> moth is </a:t>
            </a:r>
            <a:r>
              <a:rPr lang="en-IN" dirty="0" err="1"/>
              <a:t>multivoltine</a:t>
            </a:r>
            <a:r>
              <a:rPr lang="en-IN" dirty="0"/>
              <a:t> in nature and can pass 6 life cycles in a year. These worms are totally domesticated and are reared indoors.</a:t>
            </a:r>
          </a:p>
          <a:p>
            <a:pPr algn="just" fontAlgn="base"/>
            <a:r>
              <a:rPr lang="en-IN" b="1" dirty="0"/>
              <a:t>Life cycle:</a:t>
            </a:r>
            <a:endParaRPr lang="en-IN" dirty="0"/>
          </a:p>
          <a:p>
            <a:pPr algn="just" fontAlgn="base"/>
            <a:r>
              <a:rPr lang="en-IN" dirty="0"/>
              <a:t>Its life cycle consists of 4 stages as follows.</a:t>
            </a:r>
          </a:p>
          <a:p>
            <a:pPr algn="just" fontAlgn="base"/>
            <a:r>
              <a:rPr lang="en-IN" b="1" dirty="0"/>
              <a:t>Adult:</a:t>
            </a:r>
            <a:endParaRPr lang="en-IN" dirty="0"/>
          </a:p>
          <a:p>
            <a:pPr algn="just" fontAlgn="base"/>
            <a:r>
              <a:rPr lang="en-IN" dirty="0"/>
              <a:t>Adult moths are large with wings span­ning about 10 cm. The wings are greyish brown in colour with prominent eye spot [Fig. 3.26(a)]. When the adult moth emerges from a cocoon it makes a hole to get out. Like other silk moths, </a:t>
            </a:r>
            <a:r>
              <a:rPr lang="en-IN" dirty="0" err="1"/>
              <a:t>eri</a:t>
            </a:r>
            <a:r>
              <a:rPr lang="en-IN" dirty="0"/>
              <a:t> moths also start mating activities following their emergence from </a:t>
            </a:r>
            <a:r>
              <a:rPr lang="en-IN" dirty="0" err="1"/>
              <a:t>pupal</a:t>
            </a:r>
            <a:r>
              <a:rPr lang="en-IN" dirty="0"/>
              <a:t> stage.</a:t>
            </a:r>
          </a:p>
          <a:p>
            <a:pPr algn="just"/>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768997"/>
          </a:xfrm>
        </p:spPr>
        <p:txBody>
          <a:bodyPr>
            <a:normAutofit fontScale="70000" lnSpcReduction="20000"/>
          </a:bodyPr>
          <a:lstStyle/>
          <a:p>
            <a:pPr algn="just" fontAlgn="base"/>
            <a:r>
              <a:rPr lang="en-IN" b="1" dirty="0"/>
              <a:t>Egg:</a:t>
            </a:r>
            <a:endParaRPr lang="en-IN" dirty="0"/>
          </a:p>
          <a:p>
            <a:pPr algn="just" fontAlgn="base"/>
            <a:r>
              <a:rPr lang="en-IN" dirty="0"/>
              <a:t>Following mating, the female starts egg laying that may continue up to 3 days. Each female can lay about 350-500 </a:t>
            </a:r>
            <a:r>
              <a:rPr lang="en-IN" dirty="0" smtClean="0"/>
              <a:t>eggs. Hatching </a:t>
            </a:r>
            <a:r>
              <a:rPr lang="en-IN" dirty="0"/>
              <a:t>depends on prevailing environmental conditions and may occur from 8-20 days.</a:t>
            </a:r>
          </a:p>
          <a:p>
            <a:pPr algn="just" fontAlgn="base"/>
            <a:r>
              <a:rPr lang="en-IN" b="1" dirty="0"/>
              <a:t>Larvae:</a:t>
            </a:r>
            <a:endParaRPr lang="en-IN" dirty="0"/>
          </a:p>
          <a:p>
            <a:pPr algn="just" fontAlgn="base"/>
            <a:r>
              <a:rPr lang="en-IN" dirty="0"/>
              <a:t>The hair like newly hatched larvae are yellow in colour </a:t>
            </a:r>
            <a:r>
              <a:rPr lang="en-IN" dirty="0" smtClean="0"/>
              <a:t>Initially </a:t>
            </a:r>
            <a:r>
              <a:rPr lang="en-IN" dirty="0"/>
              <a:t>they feed on soft castor leaves but at later stages, worms can feed on mature leaves. After moulting for 4 times by 30- 32 days [Figs. 3.26(a-g)] they spin the cocoon among the leaves.</a:t>
            </a:r>
          </a:p>
          <a:p>
            <a:pPr algn="just" fontAlgn="base"/>
            <a:r>
              <a:rPr lang="en-IN" dirty="0"/>
              <a:t>Caterpillars in their final stages start spinning the cocoons. The spinning is completed in 2-3 days. The cocoons are open mouthed, tapering at one end and flat rounded at the open end. </a:t>
            </a:r>
            <a:r>
              <a:rPr lang="en-IN" dirty="0" err="1"/>
              <a:t>Eri</a:t>
            </a:r>
            <a:r>
              <a:rPr lang="en-IN" dirty="0"/>
              <a:t> cocoons are </a:t>
            </a:r>
            <a:r>
              <a:rPr lang="en-IN" dirty="0" err="1"/>
              <a:t>stalkless</a:t>
            </a:r>
            <a:r>
              <a:rPr lang="en-IN" dirty="0"/>
              <a:t>, flossy, white or brick red in colour </a:t>
            </a:r>
            <a:r>
              <a:rPr lang="en-IN" dirty="0" smtClean="0"/>
              <a:t>5 </a:t>
            </a:r>
            <a:r>
              <a:rPr lang="en-IN" dirty="0"/>
              <a:t>cm long in case of female and 4.6 cm long in male.</a:t>
            </a:r>
          </a:p>
          <a:p>
            <a:pPr algn="just" fontAlgn="base"/>
            <a:r>
              <a:rPr lang="en-IN" b="1" dirty="0"/>
              <a:t>Pupa:</a:t>
            </a:r>
            <a:endParaRPr lang="en-IN" dirty="0"/>
          </a:p>
          <a:p>
            <a:pPr algn="just" fontAlgn="base"/>
            <a:r>
              <a:rPr lang="en-IN" dirty="0" err="1"/>
              <a:t>Pupal</a:t>
            </a:r>
            <a:r>
              <a:rPr lang="en-IN" dirty="0"/>
              <a:t> stages last for 15-37 days during when larvae change to pupae</a:t>
            </a:r>
            <a:r>
              <a:rPr lang="en-IN" dirty="0" smtClean="0"/>
              <a:t>.</a:t>
            </a: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PRITI\Desktop\6TH SEM(MAJOR)\life-cycle-1.jpg"/>
          <p:cNvPicPr>
            <a:picLocks noGrp="1" noChangeAspect="1" noChangeArrowheads="1"/>
          </p:cNvPicPr>
          <p:nvPr>
            <p:ph idx="1"/>
          </p:nvPr>
        </p:nvPicPr>
        <p:blipFill>
          <a:blip r:embed="rId2"/>
          <a:srcRect/>
          <a:stretch>
            <a:fillRect/>
          </a:stretch>
        </p:blipFill>
        <p:spPr bwMode="auto">
          <a:xfrm>
            <a:off x="1071538" y="785794"/>
            <a:ext cx="6929486" cy="528641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fontScale="85000" lnSpcReduction="10000"/>
          </a:bodyPr>
          <a:lstStyle/>
          <a:p>
            <a:pPr algn="just" fontAlgn="base"/>
            <a:r>
              <a:rPr lang="en-IN" b="1" dirty="0" smtClean="0"/>
              <a:t>Rearing of </a:t>
            </a:r>
            <a:r>
              <a:rPr lang="en-IN" b="1" dirty="0" err="1" smtClean="0"/>
              <a:t>eri</a:t>
            </a:r>
            <a:r>
              <a:rPr lang="en-IN" b="1" dirty="0" smtClean="0"/>
              <a:t> silkworm:</a:t>
            </a:r>
            <a:endParaRPr lang="en-IN" dirty="0" smtClean="0"/>
          </a:p>
          <a:p>
            <a:pPr algn="just" fontAlgn="base"/>
            <a:r>
              <a:rPr lang="en-IN" dirty="0" smtClean="0"/>
              <a:t>Disease-free seed cocoons are obtained from </a:t>
            </a:r>
            <a:r>
              <a:rPr lang="en-IN" dirty="0" err="1" smtClean="0"/>
              <a:t>grainages</a:t>
            </a:r>
            <a:r>
              <a:rPr lang="en-IN" dirty="0" smtClean="0"/>
              <a:t> or agencies and reared fully indoors. Healthy cocoons are spread on bamboo trays in cool dark room. On hatching, active males are separated from passive females and are then allowed to mate in quiet dark room.</a:t>
            </a:r>
          </a:p>
          <a:p>
            <a:pPr algn="just" fontAlgn="base"/>
            <a:r>
              <a:rPr lang="en-IN" dirty="0" smtClean="0"/>
              <a:t>Fertilised females are then tied to ‘</a:t>
            </a:r>
            <a:r>
              <a:rPr lang="en-IN" dirty="0" err="1" smtClean="0"/>
              <a:t>kharikas</a:t>
            </a:r>
            <a:r>
              <a:rPr lang="en-IN" dirty="0" smtClean="0"/>
              <a:t>’ by passing a thread around the thoracic joint of the right wings. </a:t>
            </a:r>
            <a:r>
              <a:rPr lang="en-IN" dirty="0" err="1" smtClean="0"/>
              <a:t>Kharikas</a:t>
            </a:r>
            <a:r>
              <a:rPr lang="en-IN" dirty="0" smtClean="0"/>
              <a:t> are then suspended from a string. Eggs are laid within 25 hours on </a:t>
            </a:r>
            <a:r>
              <a:rPr lang="en-IN" dirty="0" err="1" smtClean="0"/>
              <a:t>Kharika</a:t>
            </a:r>
            <a:r>
              <a:rPr lang="en-IN" dirty="0" smtClean="0"/>
              <a:t> and are normally selected for rearing. The eggs are white, oval and covered with a gummy substance, which makes them adhere to one another.</a:t>
            </a:r>
          </a:p>
          <a:p>
            <a:pPr algn="just"/>
            <a:endParaRPr lang="en-IN" dirty="0" smtClean="0"/>
          </a:p>
          <a:p>
            <a:pPr algn="just"/>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6000792"/>
          </a:xfrm>
        </p:spPr>
        <p:txBody>
          <a:bodyPr>
            <a:normAutofit fontScale="40000" lnSpcReduction="20000"/>
          </a:bodyPr>
          <a:lstStyle/>
          <a:p>
            <a:pPr algn="just" fontAlgn="base"/>
            <a:r>
              <a:rPr lang="en-IN" dirty="0"/>
              <a:t>The eggs are disinfected with 2% formalin solution and then washed thoroughly with water. Eggs are incubated at 26°C, the colour changes to blue on the day prior to hatching. Hatching takes place in the morning after ten days of incubation. The newly hatched larvae are yellow with black seg­ments.</a:t>
            </a:r>
          </a:p>
          <a:p>
            <a:pPr algn="just" fontAlgn="base"/>
            <a:r>
              <a:rPr lang="en-IN" dirty="0"/>
              <a:t>These larvae are brushed to rearing trays over which few tender food leaves are spread, and crowding is avoided. As the worms advance in age, older leaves can be given as food at 2-hour interval for four to five times.</a:t>
            </a:r>
          </a:p>
          <a:p>
            <a:pPr algn="just" fontAlgn="base"/>
            <a:r>
              <a:rPr lang="en-IN" dirty="0"/>
              <a:t>Bed cleaning is carried out at regular interval in the same way as for the mulberry silkworm. The growing worms undergo four moults and have five </a:t>
            </a:r>
            <a:r>
              <a:rPr lang="en-IN" dirty="0" err="1"/>
              <a:t>instar</a:t>
            </a:r>
            <a:r>
              <a:rPr lang="en-IN" dirty="0"/>
              <a:t> stages. Total larval period lasts for 30-35 days. The 5th </a:t>
            </a:r>
            <a:r>
              <a:rPr lang="en-IN" dirty="0" err="1"/>
              <a:t>instar</a:t>
            </a:r>
            <a:r>
              <a:rPr lang="en-IN" dirty="0"/>
              <a:t>, mature larvae stop feeding and start searching for a proper place to spin the cocoon.</a:t>
            </a:r>
          </a:p>
          <a:p>
            <a:pPr algn="just" fontAlgn="base"/>
            <a:r>
              <a:rPr lang="en-IN" dirty="0"/>
              <a:t>At this stage, the mature worms are picked up and transferred to </a:t>
            </a:r>
            <a:r>
              <a:rPr lang="en-IN" dirty="0" err="1"/>
              <a:t>mountages</a:t>
            </a:r>
            <a:r>
              <a:rPr lang="en-IN" dirty="0"/>
              <a:t> (</a:t>
            </a:r>
            <a:r>
              <a:rPr lang="en-IN" dirty="0" err="1"/>
              <a:t>Chandri-kas</a:t>
            </a:r>
            <a:r>
              <a:rPr lang="en-IN" dirty="0"/>
              <a:t>). In wild, cocoons are spun between folds of leaves.</a:t>
            </a:r>
          </a:p>
          <a:p>
            <a:pPr algn="just" fontAlgn="base"/>
            <a:r>
              <a:rPr lang="en-IN" b="1" dirty="0"/>
              <a:t>Post cocoon processing:</a:t>
            </a:r>
            <a:endParaRPr lang="en-IN" dirty="0"/>
          </a:p>
          <a:p>
            <a:pPr algn="just" fontAlgn="base"/>
            <a:r>
              <a:rPr lang="en-IN" dirty="0"/>
              <a:t>Stifling is done by spreading and exposing the cocoons to the sun for 1 -2 days. For degumming, cocoons are tied in a cloth sac and dipped in boiling soda solution. After sufficient boiling, the cocoons are taken out washed with water several times to remove soda, squeezed to remove water and then spread on mats to dry.</a:t>
            </a:r>
          </a:p>
          <a:p>
            <a:pPr algn="just" fontAlgn="base"/>
            <a:r>
              <a:rPr lang="en-IN" dirty="0"/>
              <a:t>Being open mouthed, the thread of the cocoons is discon­tinuous. So, the thread can only be spun and not reeled. Traditionally, spinning is done in wet condition on </a:t>
            </a:r>
            <a:r>
              <a:rPr lang="en-IN" dirty="0" err="1"/>
              <a:t>takli</a:t>
            </a:r>
            <a:r>
              <a:rPr lang="en-IN" dirty="0"/>
              <a:t> and in semidried condition on a charkha. Improved spinning machines like N.R. Das type charkha and </a:t>
            </a:r>
            <a:r>
              <a:rPr lang="en-IN" dirty="0" err="1"/>
              <a:t>Chaudhury</a:t>
            </a:r>
            <a:r>
              <a:rPr lang="en-IN" dirty="0"/>
              <a:t> type charkha are also available for spinning of silk from </a:t>
            </a:r>
            <a:r>
              <a:rPr lang="en-IN" dirty="0" err="1"/>
              <a:t>eri</a:t>
            </a:r>
            <a:r>
              <a:rPr lang="en-IN" dirty="0"/>
              <a:t> cocoons.</a:t>
            </a:r>
          </a:p>
          <a:p>
            <a:pPr algn="just" fontAlgn="base"/>
            <a:r>
              <a:rPr lang="en-IN" b="1" dirty="0" err="1"/>
              <a:t>Eri</a:t>
            </a:r>
            <a:r>
              <a:rPr lang="en-IN" b="1" dirty="0"/>
              <a:t> Silk:</a:t>
            </a:r>
            <a:endParaRPr lang="en-IN" dirty="0"/>
          </a:p>
          <a:p>
            <a:pPr algn="just" fontAlgn="base"/>
            <a:r>
              <a:rPr lang="en-IN" dirty="0"/>
              <a:t>The silk produced by </a:t>
            </a:r>
            <a:r>
              <a:rPr lang="en-IN" dirty="0" err="1"/>
              <a:t>eri</a:t>
            </a:r>
            <a:r>
              <a:rPr lang="en-IN" dirty="0"/>
              <a:t> moths is referred to as </a:t>
            </a:r>
            <a:r>
              <a:rPr lang="en-IN" dirty="0" err="1"/>
              <a:t>eri</a:t>
            </a:r>
            <a:r>
              <a:rPr lang="en-IN" dirty="0"/>
              <a:t> and </a:t>
            </a:r>
            <a:r>
              <a:rPr lang="en-IN" dirty="0" err="1"/>
              <a:t>endi</a:t>
            </a:r>
            <a:r>
              <a:rPr lang="en-IN" dirty="0"/>
              <a:t> or </a:t>
            </a:r>
            <a:r>
              <a:rPr lang="en-IN" dirty="0" err="1"/>
              <a:t>errandi</a:t>
            </a:r>
            <a:r>
              <a:rPr lang="en-IN" dirty="0"/>
              <a:t> silk by local people. This silk is collected from pierced cocoons, so it is spun silk. The fibres in the cocoon are like a tiny bale of cotton, all wound together and tangled. So when </a:t>
            </a:r>
            <a:r>
              <a:rPr lang="en-IN" dirty="0" err="1"/>
              <a:t>eri</a:t>
            </a:r>
            <a:r>
              <a:rPr lang="en-IN" dirty="0"/>
              <a:t> silk is spun, it forms a lower grade of silk of unusual quality.</a:t>
            </a:r>
          </a:p>
          <a:p>
            <a:pPr algn="just" fontAlgn="base"/>
            <a:r>
              <a:rPr lang="en-IN" dirty="0"/>
              <a:t>Depending on how it is spun and woven it can give a very woolly result and as with poorly made wools, </a:t>
            </a:r>
            <a:r>
              <a:rPr lang="en-IN" dirty="0" err="1"/>
              <a:t>eri</a:t>
            </a:r>
            <a:r>
              <a:rPr lang="en-IN" dirty="0"/>
              <a:t> can feel like cheap acrylic. But it can also give a tight, strong fibre-like linen. This is what makes </a:t>
            </a:r>
            <a:r>
              <a:rPr lang="en-IN" dirty="0" err="1"/>
              <a:t>eri</a:t>
            </a:r>
            <a:r>
              <a:rPr lang="en-IN" dirty="0"/>
              <a:t> textiles amazing — they can have the drape and weight of linen but are warm and insulating like cotton or wool </a:t>
            </a:r>
            <a:r>
              <a:rPr lang="en-IN" dirty="0" err="1"/>
              <a:t>Eri</a:t>
            </a:r>
            <a:r>
              <a:rPr lang="en-IN" dirty="0"/>
              <a:t> silk is less glossy and wrinkleless.</a:t>
            </a:r>
          </a:p>
          <a:p>
            <a:pPr algn="just"/>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fontScale="70000" lnSpcReduction="20000"/>
          </a:bodyPr>
          <a:lstStyle/>
          <a:p>
            <a:pPr algn="just"/>
            <a:r>
              <a:rPr lang="en-IN" dirty="0" smtClean="0"/>
              <a:t>Healthy cocoons are spread on bamboo trays in cool dark room. On hatching, active males are separated from passive females and are then allowed to mate in quiet dark room. Fertilized females are then tied to ‘</a:t>
            </a:r>
            <a:r>
              <a:rPr lang="en-IN" dirty="0" err="1" smtClean="0"/>
              <a:t>kharikas</a:t>
            </a:r>
            <a:r>
              <a:rPr lang="en-IN" dirty="0" smtClean="0"/>
              <a:t>’ by passing a thread around the shoulder joint of the right wings. </a:t>
            </a:r>
            <a:r>
              <a:rPr lang="en-IN" dirty="0" err="1" smtClean="0"/>
              <a:t>Kharikas</a:t>
            </a:r>
            <a:r>
              <a:rPr lang="en-IN" dirty="0" smtClean="0"/>
              <a:t> are then suspended from a string. Eggs are laid within 25 hours on </a:t>
            </a:r>
            <a:r>
              <a:rPr lang="en-IN" dirty="0" err="1" smtClean="0"/>
              <a:t>Kharika</a:t>
            </a:r>
            <a:r>
              <a:rPr lang="en-IN" dirty="0" smtClean="0"/>
              <a:t> are normally selected for rearing. The eggs are white, oval and covered with a gummy substance, which makes them adhere to one another. The eggs are disinfected with 2% formalin solution and then washed thoroughly with water. Eggs are incubated at 26o C, the colour changes to blue on the day prior to hatching. Hatching takes place in the morning after ten days of incubation. The newly hatched larvae are yellow with black segments. These larvae are brushed to rearing trays over which few tender leaves are spread, and crowding is avoided. As the worms advance in age, older leaves can be given as feed at four hour interval for four to five times. Bed cleaning is carried out at regular interval in the same way as for the Mulberry silkworm. </a:t>
            </a: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fontScale="62500" lnSpcReduction="20000"/>
          </a:bodyPr>
          <a:lstStyle/>
          <a:p>
            <a:pPr algn="just"/>
            <a:r>
              <a:rPr lang="en-IN" dirty="0" smtClean="0"/>
              <a:t>The growing worms undergo four moults and have five </a:t>
            </a:r>
            <a:r>
              <a:rPr lang="en-IN" dirty="0" err="1" smtClean="0"/>
              <a:t>instar</a:t>
            </a:r>
            <a:r>
              <a:rPr lang="en-IN" dirty="0" smtClean="0"/>
              <a:t> stages. Total larval period lasts for 30-35 days. The 5th </a:t>
            </a:r>
            <a:r>
              <a:rPr lang="en-IN" dirty="0" err="1" smtClean="0"/>
              <a:t>instar</a:t>
            </a:r>
            <a:r>
              <a:rPr lang="en-IN" dirty="0" smtClean="0"/>
              <a:t> mature larvae stop feeding and start searching for a proper place to spin the cocoon. At this stage, the mature worms are picked up and transferred to </a:t>
            </a:r>
            <a:r>
              <a:rPr lang="en-IN" dirty="0" err="1" smtClean="0"/>
              <a:t>mountages</a:t>
            </a:r>
            <a:r>
              <a:rPr lang="en-IN" dirty="0" smtClean="0"/>
              <a:t> (</a:t>
            </a:r>
            <a:r>
              <a:rPr lang="en-IN" dirty="0" err="1" smtClean="0"/>
              <a:t>Chandrikes</a:t>
            </a:r>
            <a:r>
              <a:rPr lang="en-IN" dirty="0" smtClean="0"/>
              <a:t>). In wild, cocoons are spun between folds of leaves. The spinning is completed in 2-3 days. The cocoons are open mouthed, white or brick red, 5 cm long in case of female and 4.6 cm in male, tapering at one end and flat rounded at open end, flossy and without a peduncle. The silk filaments are not continuous.</a:t>
            </a:r>
          </a:p>
          <a:p>
            <a:pPr algn="just"/>
            <a:r>
              <a:rPr lang="en-IN" dirty="0" smtClean="0"/>
              <a:t>Post Cocoon Processing Stifling is done by spreading and exposing the cocoons to sun for 1-2 days. For degumming, cocoons are tied in a cloth sac and dipped in boiling soda solution. After sufficient boiling, the cocoons are taken out, washed with water several times to remove soda, squeezed to remove water and then spread on mats to dry. Being open mouthed, the thread of the cocoons is discontinuous. So, the thread can only be spun and not reeled. Traditionally spinning is done in wet condition on </a:t>
            </a:r>
            <a:r>
              <a:rPr lang="en-IN" dirty="0" err="1" smtClean="0"/>
              <a:t>takli</a:t>
            </a:r>
            <a:r>
              <a:rPr lang="en-IN" dirty="0" smtClean="0"/>
              <a:t> and in semi dried condition on a charkha. Improved spinning machines like N.R. Das type charkha and </a:t>
            </a:r>
            <a:r>
              <a:rPr lang="en-IN" dirty="0" err="1" smtClean="0"/>
              <a:t>Chaudhury</a:t>
            </a:r>
            <a:r>
              <a:rPr lang="en-IN" dirty="0" smtClean="0"/>
              <a:t> type charkha are also available for spinning of silk from </a:t>
            </a:r>
            <a:r>
              <a:rPr lang="en-IN" dirty="0" err="1" smtClean="0"/>
              <a:t>Eri</a:t>
            </a:r>
            <a:r>
              <a:rPr lang="en-IN" dirty="0" smtClean="0"/>
              <a:t> cocoons.</a:t>
            </a:r>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2289</Words>
  <Application>Microsoft Office PowerPoint</Application>
  <PresentationFormat>On-screen Show (4:3)</PresentationFormat>
  <Paragraphs>48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ERI SILK WORM</vt:lpstr>
      <vt:lpstr>Slide 2</vt:lpstr>
      <vt:lpstr>Slide 3</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PRITI</dc:creator>
  <cp:lastModifiedBy>PRITI</cp:lastModifiedBy>
  <cp:revision>4</cp:revision>
  <dcterms:created xsi:type="dcterms:W3CDTF">2021-07-10T06:41:30Z</dcterms:created>
  <dcterms:modified xsi:type="dcterms:W3CDTF">2021-07-10T07:08:52Z</dcterms:modified>
</cp:coreProperties>
</file>